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0C4A0CB3-FF5F-4383-AECB-CCC22F31EC9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5A891E1-E940-499B-B3AA-D5CC4A2CCBC2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662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F087142-8266-41BF-AE02-8D7E2C8B8C77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584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4E8B8CC-6B83-4B5C-B265-56AB88DC58D8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686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E105CFE-892D-4B47-A793-A13CDCB7774E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789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3716058-AA0D-4310-B679-FE57D39DF52A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891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217A4E1-384C-47FB-8252-B9C46FC24AEB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993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FDCF6DE-760A-41B8-9297-9577205BE690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096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904A17-BA00-4E81-A1E9-0ADE575CD6EE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198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7CDFFD3-77FC-4C4F-AD8D-389B7185D575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301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09F39D-2DCD-4971-AA12-7A3D7B680C1A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40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220C8C8-4B11-4EF5-A5E3-68F32DD7C077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505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A7D499B-EB4E-4E2B-A799-ED8A3483361A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765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0484FC-2D99-455B-9768-5F2664327DC9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608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900654-EF56-490B-A210-7138CEDD3D55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710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0DAF91D-250F-48AF-8551-CBA9556DE0ED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813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E8BE3B-C50E-43E3-B67F-34781CC9784C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915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2C83016-8B1F-4D07-8789-8D46B582CC09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867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72EC0D9-D01C-411F-850E-8A246A539EE6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69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BE05E8C-5F51-4868-991C-1AF7FD8871B7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72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EEF5668-188F-41A4-938B-5C0B083E61BF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A467604-7123-499E-8E87-8848DD67CEDB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77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A12A14F-6D01-488C-8814-37DDE6C6C7A5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79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5CD13A5-8DF1-423A-A4F9-41C4DD74BFC3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481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B6619AA-E1CF-48A3-AA3B-674B980A79C3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65C80B6-5151-4355-A8EB-CA8C3CED8F14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0F97AA1-BD80-4980-B2DE-8B4C8846DECE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351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039253D6-253C-445E-B1B7-C1309ECBFCC6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351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E3F81C62-C2BD-4F70-A5B2-A0D0CAEC3860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5474A5-58CA-4F6A-B052-8877AE3A018F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66FED9-35D2-4323-A04E-B876B4CBA25E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C683430-75B4-4533-9C7D-DA97DD2D7825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3D158D3-E2AF-412F-916D-698CD2CD3CBD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C1BADB9-3A57-4627-8CAB-B69D87CFBFD9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222E7C1-CE04-4410-BBA8-3DC8F8662652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C75A895-83AF-4A7A-9497-A9B225C55DD8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B48B8D-8EA9-456B-B623-4E31BB73163F}" type="slidenum">
              <a:rPr lang="gl-ES"/>
              <a:pPr/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Prema para editar o formato de texto do título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Prema para editar o formato de texto do esquema</a:t>
            </a:r>
          </a:p>
          <a:p>
            <a:pPr lvl="1"/>
            <a:r>
              <a:rPr lang="en-GB" smtClean="0"/>
              <a:t>Segundo nivel do esquema</a:t>
            </a:r>
          </a:p>
          <a:p>
            <a:pPr lvl="2"/>
            <a:r>
              <a:rPr lang="en-GB" smtClean="0"/>
              <a:t>Terceiro nivel do esquema</a:t>
            </a:r>
          </a:p>
          <a:p>
            <a:pPr lvl="3"/>
            <a:r>
              <a:rPr lang="en-GB" smtClean="0"/>
              <a:t>Cuarto nivel do esquema</a:t>
            </a:r>
          </a:p>
          <a:p>
            <a:pPr lvl="4"/>
            <a:r>
              <a:rPr lang="en-GB" smtClean="0"/>
              <a:t>Quinto nivel do esquema</a:t>
            </a:r>
          </a:p>
          <a:p>
            <a:pPr lvl="4"/>
            <a:r>
              <a:rPr lang="en-GB" smtClean="0"/>
              <a:t>Sexto nivel do esquema</a:t>
            </a:r>
          </a:p>
          <a:p>
            <a:pPr lvl="4"/>
            <a:r>
              <a:rPr lang="en-GB" smtClean="0"/>
              <a:t>Sétimo nivel do esquema</a:t>
            </a:r>
          </a:p>
          <a:p>
            <a:pPr lvl="4"/>
            <a:r>
              <a:rPr lang="en-GB" smtClean="0"/>
              <a:t>Oitavo nivel do esquema</a:t>
            </a:r>
          </a:p>
          <a:p>
            <a:pPr lvl="4"/>
            <a:r>
              <a:rPr lang="en-GB" smtClean="0"/>
              <a:t>Noveno nivel do esquema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gl-E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gl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E186577B-2780-42FE-BE63-96DCBBB0BBAD}" type="slidenum">
              <a:rPr lang="gl-ES"/>
              <a:pPr/>
              <a:t>‹Nº›</a:t>
            </a:fld>
            <a:endParaRPr lang="gl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2pPr>
      <a:lvl3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3pPr>
      <a:lvl4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4pPr>
      <a:lvl5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5pPr>
      <a:lvl6pPr marL="4572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6pPr>
      <a:lvl7pPr marL="9144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7pPr>
      <a:lvl8pPr marL="1371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8pPr>
      <a:lvl9pPr marL="18288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39725" indent="-339725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ln/>
        </p:spPr>
        <p:txBody>
          <a:bodyPr/>
          <a:lstStyle/>
          <a:p>
            <a:pPr>
              <a:buClr>
                <a:srgbClr val="0066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>
                <a:solidFill>
                  <a:srgbClr val="0066FF"/>
                </a:solidFill>
              </a:rPr>
              <a:t>REXURDIMENTO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/>
        </p:spPr>
        <p:txBody>
          <a:bodyPr lIns="90000" tIns="46800" rIns="90000" bIns="46800"/>
          <a:lstStyle/>
          <a:p>
            <a:pPr marL="0" indent="0" algn="ctr">
              <a:buClr>
                <a:srgbClr val="0066FF"/>
              </a:buCl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>
                <a:solidFill>
                  <a:srgbClr val="0066FF"/>
                </a:solidFill>
              </a:rPr>
              <a:t>PRECURSORES E REXURDIMENTO PLENO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ROSALÍA DE CASTRO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1225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Obra en galego: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 i="1"/>
              <a:t>Cantares Gallegos</a:t>
            </a:r>
            <a:r>
              <a:rPr lang="gl-ES" sz="1600"/>
              <a:t> (1863):</a:t>
            </a:r>
          </a:p>
          <a:p>
            <a:pPr lvl="2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1º libro totalmente en galego.</a:t>
            </a:r>
          </a:p>
          <a:p>
            <a:pPr lvl="2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Dedicada a Fernán Caballero (Cecilia Böhl de Faber).</a:t>
            </a:r>
          </a:p>
          <a:p>
            <a:pPr lvl="2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Cadro de Galicia: Dignificación + folclore.</a:t>
            </a:r>
          </a:p>
          <a:p>
            <a:pPr lvl="2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Estrutura:</a:t>
            </a:r>
          </a:p>
          <a:p>
            <a:pPr lvl="3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Dedicatoria.</a:t>
            </a:r>
          </a:p>
          <a:p>
            <a:pPr lvl="3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Prólogo.</a:t>
            </a:r>
          </a:p>
          <a:p>
            <a:pPr lvl="3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36 poemas.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Prólogo: introdución.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-1 tópico da captatio benvolentiae: desculparse.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- Razóns da escrita en galego: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    ·Validez e capacidade do noso idioma.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    ·Maltrato do país e os habitantes.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    ·Combater a falsa negativa imaxe de Galicia e os habitantes.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Corpo:34 poemas.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- Tema: folclórico-etnográfico: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    ·os máis numerosos.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    ·costumistas + amorosos.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- Tema: social e/ou patriótica: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    ·galeguismo + denuncia de situacións.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- Tema: intimista: 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	    ·vivencias e sentimentos persoais.</a:t>
            </a:r>
          </a:p>
          <a:p>
            <a:pPr lvl="4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Epílogo: despedida.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1484313"/>
            <a:ext cx="2447925" cy="295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ROSALÍA DE CASTRO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lvl="1">
              <a:lnSpc>
                <a:spcPct val="80000"/>
              </a:lnSpc>
              <a:spcBef>
                <a:spcPts val="3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400" i="1"/>
              <a:t>Follas Novas</a:t>
            </a:r>
            <a:r>
              <a:rPr lang="gl-ES" sz="1400"/>
              <a:t> (1880):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200"/>
              <a:t>1880: </a:t>
            </a:r>
            <a:r>
              <a:rPr lang="gl-ES" sz="1200" i="1"/>
              <a:t>Aires da miña terra</a:t>
            </a:r>
            <a:r>
              <a:rPr lang="gl-ES" sz="1200"/>
              <a:t> (Curros Enríquez) e </a:t>
            </a:r>
            <a:r>
              <a:rPr lang="gl-ES" sz="1200" i="1"/>
              <a:t>Saudades Gallegas</a:t>
            </a:r>
            <a:r>
              <a:rPr lang="gl-ES" sz="1200"/>
              <a:t> (Lamas Carvajal).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200"/>
              <a:t>A maioría: escritos en Simancas (Valladolid).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200"/>
              <a:t>Estrutura:</a:t>
            </a:r>
          </a:p>
          <a:p>
            <a:pPr lvl="3">
              <a:lnSpc>
                <a:spcPct val="80000"/>
              </a:lnSpc>
              <a:spcBef>
                <a:spcPts val="2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Prólogo (prosa).</a:t>
            </a:r>
          </a:p>
          <a:p>
            <a:pPr lvl="3">
              <a:lnSpc>
                <a:spcPct val="80000"/>
              </a:lnSpc>
              <a:spcBef>
                <a:spcPts val="2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137 poemas en 5 apartados: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 b="1"/>
              <a:t>Lírica Solitaria ou subxectiva: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a) “Vaguedás” (20 poemas).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	-Reflexións da escrita feminina (tamén a súa propia escrita).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	-Estado anímico propio.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b) “Do íntimo” (36 poemas).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	-insolidariedade humana + imparable paso do tempo.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 b="1"/>
              <a:t>Ponte entre as dúas partes: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c) “Varia” (40 poemas).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	-Sufrimento da xente (mulleres + emigración).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 b="1"/>
              <a:t>Lírica Solidaria ou obxectiva: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d) “Da terra” (9 poemas).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	-identificación co pobo galego.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e) “As viúvas dos vivos e as viúvas dos mortos” (31 poemas).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000"/>
              <a:t>	-fenómeno da inmigración + consecuencias deste fenómeno.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200"/>
              <a:t>Obra persoal e filosófica.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400" i="1"/>
              <a:t>Conto Gallego</a:t>
            </a:r>
            <a:r>
              <a:rPr lang="gl-ES" sz="1400"/>
              <a:t> (1864):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200"/>
              <a:t>Permanece esquecido ata 1923 (</a:t>
            </a:r>
            <a:r>
              <a:rPr lang="gl-ES" sz="1200" i="1"/>
              <a:t>Almanaque gallego</a:t>
            </a:r>
            <a:r>
              <a:rPr lang="gl-ES" sz="1200"/>
              <a:t>, Manuel Castro López).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200"/>
              <a:t>2 amigos apostan por se acadarán unha viúva. Conséguena, pero pola febleza económica e legal.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200"/>
              <a:t>Alegato feminista.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2133600"/>
            <a:ext cx="2087563" cy="2951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ROSALÍA DE CASTRO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Obra en castelán: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 i="1"/>
              <a:t>La Flor</a:t>
            </a:r>
            <a:r>
              <a:rPr lang="gl-ES" sz="2400"/>
              <a:t> (1857):</a:t>
            </a:r>
          </a:p>
          <a:p>
            <a:pPr lvl="2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Poemas de temas e actitudes románticas.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 i="1"/>
              <a:t>La hija del mar</a:t>
            </a:r>
            <a:r>
              <a:rPr lang="gl-ES" sz="2400"/>
              <a:t> (1859):</a:t>
            </a:r>
          </a:p>
          <a:p>
            <a:pPr lvl="2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Novela de trasfondo feminista.</a:t>
            </a:r>
          </a:p>
          <a:p>
            <a:pPr lvl="2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Elementos autobiográficos.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 i="1"/>
              <a:t>A mi madre</a:t>
            </a:r>
            <a:r>
              <a:rPr lang="gl-ES" sz="2400"/>
              <a:t> (1862):</a:t>
            </a:r>
          </a:p>
          <a:p>
            <a:pPr lvl="2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Poema pola morte da nai.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 i="1"/>
              <a:t>El caballero de las botas azules</a:t>
            </a:r>
            <a:r>
              <a:rPr lang="gl-ES" sz="2400"/>
              <a:t> (1867):</a:t>
            </a:r>
          </a:p>
          <a:p>
            <a:pPr lvl="2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Novela satírica, literaria e socialmente.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 i="1"/>
              <a:t>En las orillas del Sar</a:t>
            </a:r>
            <a:r>
              <a:rPr lang="gl-ES" sz="2400"/>
              <a:t> (1884):</a:t>
            </a:r>
          </a:p>
          <a:p>
            <a:pPr lvl="2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O poemario máis pesimista e nihilista.</a:t>
            </a:r>
          </a:p>
          <a:p>
            <a:pPr lvl="2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Fondo amor polo país.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1628775"/>
            <a:ext cx="2160587" cy="3168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ROSALÍA DE CASTRO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32313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Lingua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Galego de Padrón-Santiago.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Sinxeleza (seseo + vulgarismos).</a:t>
            </a:r>
          </a:p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Temática e recursos: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Populares (paralelismo, repetición, asonancia,…).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Formas menores (romance ou muiñeira) [predominan] + Formas maiores.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Versos de arte maior + formas novidosas  =&gt; revolución.</a:t>
            </a:r>
          </a:p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Escola rosaliana: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Moitos/as continúan o seu camiño.</a:t>
            </a:r>
          </a:p>
          <a:p>
            <a:pPr lvl="2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Solidarización cos problemas dos/as galegos/as.</a:t>
            </a:r>
          </a:p>
          <a:p>
            <a:pPr lvl="2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Beleza da nosa terra.</a:t>
            </a:r>
          </a:p>
          <a:p>
            <a:pPr lvl="2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En xeral menos ácedos/as.</a:t>
            </a:r>
          </a:p>
          <a:p>
            <a:pPr lvl="2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Destaca: Valentín Lamas Carvajal, O catecismo da doutrina labrega (1888, por entregas) ou Saudades Gallegas (1880): anticaciquil.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908050"/>
            <a:ext cx="1584325" cy="2233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EDUARDO PONDAL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040312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Obra en Galego: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 i="1"/>
              <a:t>A campana de Anllóns</a:t>
            </a:r>
            <a:r>
              <a:rPr lang="gl-ES" sz="1800"/>
              <a:t> (1858):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Un soldado galego prisioneiro en Orán que sente morriña das paisaxes bergantiñás nativas.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 i="1"/>
              <a:t>Queixumes dos Pinos</a:t>
            </a:r>
            <a:r>
              <a:rPr lang="gl-ES" sz="1800"/>
              <a:t> (1886):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Poemas: 89 galego + 2 galego e castelán.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Textos: 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Todos os de </a:t>
            </a:r>
            <a:r>
              <a:rPr lang="gl-ES" sz="1400" i="1"/>
              <a:t>Gandreiras</a:t>
            </a:r>
            <a:r>
              <a:rPr lang="gl-ES" sz="1400"/>
              <a:t>.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17 de Rumores de los Pinos (2 gal-cast) + 11 gal. + 4 traducidos.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Celtismo + misoxinia + bardismo + helenismo.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“Os Pinos” + música Pascual Veiga =&gt;Himno Galego.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 i="1"/>
              <a:t>Os Eoas</a:t>
            </a:r>
            <a:r>
              <a:rPr lang="gl-ES" sz="1800"/>
              <a:t> (1886):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Historia de Cristovo Colón e os mariñeiros galegos que o acompañan.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Refaina de xeito constante.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2005 publicación definitiva.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Posibles causas da NON publicación: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Neurose =&gt; preocupación por se fracasa.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Extensión + lingua coidada + tema moi manido =&gt; posible problemas de publicación.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Excesiva semellanza c’ </a:t>
            </a:r>
            <a:r>
              <a:rPr lang="gl-ES" sz="1400" i="1"/>
              <a:t>Os Lusíadas</a:t>
            </a:r>
            <a:r>
              <a:rPr lang="gl-ES" sz="1400"/>
              <a:t> de Camoes (1572).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Anacronismo dun xénero como a epopea.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2420938"/>
            <a:ext cx="1584325" cy="2016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EDUARDO PONDAL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Obra en galego e castelán:</a:t>
            </a:r>
          </a:p>
          <a:p>
            <a:pPr lvl="1"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 i="1"/>
              <a:t>Rumores de los Pinos</a:t>
            </a:r>
            <a:r>
              <a:rPr lang="gl-ES" sz="2400"/>
              <a:t> (1877):</a:t>
            </a:r>
          </a:p>
          <a:p>
            <a:pPr lvl="2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Poemas: 8 cast. + 11 gal. + 2 gal. e cast.</a:t>
            </a:r>
          </a:p>
          <a:p>
            <a:pPr lvl="2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Celtismo + misoxinia + bardismo.</a:t>
            </a:r>
          </a:p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Obra en castelán:</a:t>
            </a:r>
          </a:p>
          <a:p>
            <a:pPr lvl="1"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Primeiros poemas: temática romántico-amorosa.</a:t>
            </a:r>
          </a:p>
          <a:p>
            <a:pPr lvl="1"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1856: primeiro poema ideolóxico (no Banquete de Conxo).</a:t>
            </a:r>
          </a:p>
          <a:p>
            <a:pPr lvl="1"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Juán Pérez (1858):</a:t>
            </a:r>
          </a:p>
          <a:p>
            <a:pPr lvl="2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Novela autobiográfica.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412875"/>
            <a:ext cx="1944688" cy="2303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EDUARDO PONDAL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Trazos xerais: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Ideolóxicos: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Ambición =&gt; quere ser o bardo de Galicia.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Demócrata + progresista &gt; protogaleguismo (rexionalismo).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Temáticos: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Non costumismo; estética persoal.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Celtismo: Galiza celta; España íbera. Pasado glorioso.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Bardismo: bardo é sacerdote-adiviño-poeta celta [ossianismo s.XVIII].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Iberismo: futura unidade ibérica: Hispania + Lusitania + Galiza.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Misoxinia e machismo: feminino negativo; masculino positivo.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Helenismo ou Clasicismo: admiración por Esparta e polo poeta Tyrteo.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Natureza: valor simbólico ou personaxe.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981075"/>
            <a:ext cx="1584325" cy="1655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EDUARDO PONDAL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Lingua: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Galego de bergantiños + cultismos.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Elimina vulgarismos e castelanismos.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Menos popular, máis enxebre</a:t>
            </a:r>
          </a:p>
          <a:p>
            <a:pPr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Estilo: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Rexistro culto e refinado.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Adxectivos en oposición semántica.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Uso de epítetos e expresións metafóricas.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Símbolos con elementos naturais.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Topónimos abondosos.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Diminutivos escasos.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Cultismos grego + latín.</a:t>
            </a:r>
          </a:p>
          <a:p>
            <a:pPr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Moitos seguirán a liña iniciada por Pondal.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2636838"/>
            <a:ext cx="1943100" cy="2376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CURROS ENRÍQUEZ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37075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Obra en galego: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Curros gaña o Certame Literario de Ourense (1874):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 i="1"/>
              <a:t>“A Virxe de Cristal”</a:t>
            </a:r>
            <a:r>
              <a:rPr lang="gl-ES" sz="1600"/>
              <a:t>,</a:t>
            </a:r>
            <a:r>
              <a:rPr lang="gl-ES" sz="1600" i="1"/>
              <a:t> “Unha boda en Einibó” </a:t>
            </a:r>
            <a:r>
              <a:rPr lang="gl-ES" sz="1600"/>
              <a:t>e </a:t>
            </a:r>
            <a:r>
              <a:rPr lang="gl-ES" sz="1600" i="1"/>
              <a:t>“O Gueiteiro”.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=&gt; instalación definitiva no galego. 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 i="1"/>
              <a:t>Aires da miña terra</a:t>
            </a:r>
            <a:r>
              <a:rPr lang="gl-ES" sz="1800"/>
              <a:t> (1880):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Poemas heteroxéneos.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Estrutura: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“Introdución”: xustifica o uso do galego.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Poemas: 17 na 1ªed; 23 na 2ªed (1881); 32 na 3ª ed (1886).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“Encomenda”: reflicte o compromiso cívico.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Temática: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Poemas sociais ou cívicos: </a:t>
            </a:r>
          </a:p>
          <a:p>
            <a:pPr lvl="4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progresismo + democracia + galeguismo.</a:t>
            </a:r>
          </a:p>
          <a:p>
            <a:pPr lvl="4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Núcleo básico.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Poemas intimistas e de cirscunstacias:</a:t>
            </a:r>
          </a:p>
          <a:p>
            <a:pPr lvl="4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Acontecementos persoais ou familiares.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Poemas costumistas:</a:t>
            </a:r>
          </a:p>
          <a:p>
            <a:pPr lvl="4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Os tres poemas cos que gañara o Certame Literario de Ourense.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Os ataques e o procesamento polo anticlericalismo =&gt; adquira moita sona.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1125538"/>
            <a:ext cx="1728788" cy="2879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CURROS ENRÍQUEZ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1400"/>
          </a:xfrm>
          <a:ln/>
        </p:spPr>
        <p:txBody>
          <a:bodyPr/>
          <a:lstStyle/>
          <a:p>
            <a:pPr lvl="1">
              <a:spcBef>
                <a:spcPts val="6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400" i="1"/>
              <a:t>O Divino Sainete</a:t>
            </a:r>
            <a:r>
              <a:rPr lang="gl-ES" sz="2400"/>
              <a:t> (1888):</a:t>
            </a:r>
          </a:p>
          <a:p>
            <a:pPr lvl="2">
              <a:spcBef>
                <a:spcPts val="5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000"/>
              <a:t>Poema satírico-burlesco.</a:t>
            </a:r>
          </a:p>
          <a:p>
            <a:pPr lvl="2">
              <a:spcBef>
                <a:spcPts val="5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000"/>
              <a:t>Parodia da Divina Comedia de Dante Alighieri.</a:t>
            </a:r>
          </a:p>
          <a:p>
            <a:pPr lvl="2">
              <a:spcBef>
                <a:spcPts val="5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000"/>
              <a:t>Obxectivos:</a:t>
            </a:r>
          </a:p>
          <a:p>
            <a:pPr lvl="3">
              <a:spcBef>
                <a:spcPts val="4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800"/>
              <a:t>Criticar ao goberno e a sectores reaccionarios.</a:t>
            </a:r>
          </a:p>
          <a:p>
            <a:pPr lvl="3">
              <a:spcBef>
                <a:spcPts val="4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800"/>
              <a:t>Defensa do Rexurdimento e da literatura galega como autónoma.</a:t>
            </a:r>
          </a:p>
          <a:p>
            <a:pPr lvl="3">
              <a:spcBef>
                <a:spcPts val="4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800"/>
              <a:t>Satirizar a determinados inimigos.</a:t>
            </a:r>
          </a:p>
          <a:p>
            <a:pPr lvl="2">
              <a:spcBef>
                <a:spcPts val="5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000"/>
              <a:t>Estrutura: introdución + 8 cantos.</a:t>
            </a:r>
          </a:p>
          <a:p>
            <a:pPr lvl="2">
              <a:spcBef>
                <a:spcPts val="5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000"/>
              <a:t>Argumento: Curros marcha a Roma para polo Xubileo do papa León XIII (1877) guiado por Francisco Añón a través dos diferentes vagóns (cada un deles representa un pecado capital).</a:t>
            </a:r>
          </a:p>
          <a:p>
            <a:pPr>
              <a:spcBef>
                <a:spcPts val="50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gl-ES" sz="200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1052513"/>
            <a:ext cx="1728788" cy="230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PERIODIZACIÓN DA LITERATURA GALEGA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ln/>
        </p:spPr>
        <p:txBody>
          <a:bodyPr/>
          <a:lstStyle/>
          <a:p>
            <a:pPr marL="336550" indent="-336550">
              <a:lnSpc>
                <a:spcPct val="80000"/>
              </a:lnSpc>
              <a:spcBef>
                <a:spcPts val="350"/>
              </a:spcBef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ÉPOCA MEDIEVAL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-Etapa pre-afonsina (1196-1245)‏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-Etapa afonsina (1245-1284)‏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-Etapa dionisíaca (1284-1325)‏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-Etapa posdionisíaca (1325-1354)‏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*Etapa da Escola galego-castelá(1354-1445) 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*Etapa da Escola castelá portuguesa (fs.XV-ps.XVI)‏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SÉCULOS ESCUROS (XVI-XVII)‏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ILUSTRACIÓN (XVIII)‏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REXURDIMENTO (XIX)‏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-Precursores (1808-1862)‏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-Rexurdimento Pleno (1863-1888)‏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-Decadencia Finisecular (1888-1914)‏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S.XX-HOXE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-Segundo Rexurdimento (1914-1939)‏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-Silencio (1939-1950)‏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-Lenta Eclosión (1951-1981)‏</a:t>
            </a:r>
          </a:p>
          <a:p>
            <a:pPr marL="336550" indent="-336550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gl-ES" sz="1400"/>
              <a:t>-Actualidade (1981-Hoxe)‏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400300"/>
            <a:ext cx="4038600" cy="2925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CURROS ENRÍQUEZ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Trazos xerais: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Ideolóxica e temática: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Combate e compromiso constante.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Progreso + democracia + liberdade + república + galeguismo.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Progresismo: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Compromiso Social: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Anticlericalismo: 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Evolución: </a:t>
            </a:r>
          </a:p>
          <a:p>
            <a:pPr lvl="3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Esquemas optimistas vs. Realidade negativa.</a:t>
            </a:r>
          </a:p>
          <a:p>
            <a:pPr lvl="4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Confianza no capitalismo &gt; combáteo.</a:t>
            </a:r>
          </a:p>
          <a:p>
            <a:pPr lvl="4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Solución na emigración &gt; combátea.</a:t>
            </a:r>
          </a:p>
          <a:p>
            <a:pPr lvl="4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De Republicano convencido &gt; rexionalista (autogoberno).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908050"/>
            <a:ext cx="1728788" cy="2376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CURROS ENRÍQUEZ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Lingua: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Galego de fala popular.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Enxebre e depurado de castelanismos. 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Sinxela e eficazmente comunicativa.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Estilo: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Finalidade moralizante e didáctica.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Achega a súa poesía aos moldes populares.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Moitos seguiron os pasos de denuncia social (conflitividade, marxinalidade e maltrato de Galicia).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484313"/>
            <a:ext cx="1800225" cy="2592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250825" y="68263"/>
            <a:ext cx="8713788" cy="155575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3200"/>
              <a:t>REXURDIMENTO: </a:t>
            </a:r>
            <a:br>
              <a:rPr lang="gl-ES" sz="3200"/>
            </a:br>
            <a:r>
              <a:rPr lang="gl-ES" sz="3200"/>
              <a:t>DECADENCIA FINISECULAR:</a:t>
            </a:r>
            <a:br>
              <a:rPr lang="gl-ES" sz="3200"/>
            </a:br>
            <a:r>
              <a:rPr lang="gl-ES" sz="3200"/>
              <a:t>PROSA E TEATRO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525962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Cultivo: só 2 últimas décadas do s.XIX.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Esplendor: Irmandades e Grupo Nós.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Por que o atraso destes xéneros?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Explicación da época: incapacidade da lingua.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Explicacións reais: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Consecuencias da marxinación do idioma (falla de estándar,...).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Alfabetización exclusiva en castelán.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Falta de editoriais e dificultades de edición.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Facilidade de edición da poesía nos xornais e revistas.</a:t>
            </a:r>
          </a:p>
          <a:p>
            <a:pPr lvl="2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Actitude hostil das clases acaudaladas da sociedade.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68263"/>
            <a:ext cx="8229600" cy="155575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3200"/>
              <a:t>REXURDIMENTO: </a:t>
            </a:r>
            <a:br>
              <a:rPr lang="gl-ES" sz="3200"/>
            </a:br>
            <a:r>
              <a:rPr lang="gl-ES" sz="3200"/>
              <a:t>DECADENCIA FINISECULAR:</a:t>
            </a:r>
            <a:br>
              <a:rPr lang="gl-ES" sz="3200"/>
            </a:br>
            <a:r>
              <a:rPr lang="gl-ES" sz="3200"/>
              <a:t>PROSA E TEATRO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679950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Prosa: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1ª obra: </a:t>
            </a:r>
            <a:r>
              <a:rPr lang="gl-ES" sz="1400" i="1"/>
              <a:t>Majina ou a filla espúrea</a:t>
            </a:r>
            <a:r>
              <a:rPr lang="gl-ES" sz="1400"/>
              <a:t>, Marcial Valladares (1880).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Tipos: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Narrativa Histórica: baséase no Romantismo.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Narrativa Sentimental.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Narrativa Costumista.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Narrativa de transfondo Político: combate ideolóxico.</a:t>
            </a:r>
          </a:p>
          <a:p>
            <a:pPr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Teatro: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Antes do s.XIX existe teatro popular: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Comicismo, mofa e “picante”.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Anónimo.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Representación ao ar libre con determinadas festividades.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Teatro Culto: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Dende 2 décadas finais s. XIX.</a:t>
            </a:r>
          </a:p>
          <a:p>
            <a:pPr lvl="3">
              <a:lnSpc>
                <a:spcPct val="80000"/>
              </a:lnSpc>
              <a:spcBef>
                <a:spcPts val="2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000"/>
              <a:t>Por que?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000"/>
              <a:t>Normas oficias do teatro (só permitido:castelán).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000"/>
              <a:t>Actitude hostil das clases medias e altas.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000"/>
              <a:t>Carencia de compañías teatrais.</a:t>
            </a:r>
          </a:p>
          <a:p>
            <a:pPr lvl="4">
              <a:lnSpc>
                <a:spcPct val="80000"/>
              </a:lnSpc>
              <a:spcBef>
                <a:spcPts val="2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000"/>
              <a:t>Escaseza editorial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1ª estrea: </a:t>
            </a:r>
            <a:r>
              <a:rPr lang="gl-ES" sz="1200" i="1"/>
              <a:t>A fonte do xuramento</a:t>
            </a:r>
            <a:r>
              <a:rPr lang="gl-ES" sz="1200"/>
              <a:t>, Francisco Mª de la Iglesia (1882).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1903: Escola Rexional de Declamación (A Coruña).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Tipos:</a:t>
            </a:r>
          </a:p>
          <a:p>
            <a:pPr lvl="3">
              <a:lnSpc>
                <a:spcPct val="80000"/>
              </a:lnSpc>
              <a:spcBef>
                <a:spcPts val="2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000"/>
              <a:t>Teatro histórico.</a:t>
            </a:r>
          </a:p>
          <a:p>
            <a:pPr lvl="3">
              <a:lnSpc>
                <a:spcPct val="80000"/>
              </a:lnSpc>
              <a:spcBef>
                <a:spcPts val="2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000"/>
              <a:t>Teatro costumista e sentimental.</a:t>
            </a:r>
          </a:p>
          <a:p>
            <a:pPr lvl="3">
              <a:lnSpc>
                <a:spcPct val="80000"/>
              </a:lnSpc>
              <a:spcBef>
                <a:spcPts val="2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000"/>
              <a:t>Teatro Social e anticaciquil.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/>
              <a:t>REXURDIMENTO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752975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Características: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s. XIX.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Movemento Político (Provincialismo; Federalismo; Rexionalismo; [Nacionalismo]).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Recuperación escrita en galego: 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moita calidade + non subordinación.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Clase media.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Iniciativa.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Opóñense: Organismos oficiais do Estado + intelectuais (internos e externos). </a:t>
            </a:r>
          </a:p>
          <a:p>
            <a:pPr lvl="2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Contradicións entre teoría (dignificación galego) e práctica (uso do castelán).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A castelanización de Galicia aumenta.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Progresiva recuperación do prestixio do galego. Vs. aumento de atrancos.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1125538"/>
            <a:ext cx="2808287" cy="1511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/>
              <a:t>REXURDIMENTO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5040313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Períodos: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Precursor (1808-1862):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Dende a ocupación francesa – ata publicación de </a:t>
            </a:r>
            <a:r>
              <a:rPr lang="gl-ES" sz="1600" i="1"/>
              <a:t>Cantares Gallegos</a:t>
            </a:r>
            <a:r>
              <a:rPr lang="gl-ES" sz="1600"/>
              <a:t>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Autores relacionados co Provincialismo.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1808-1836: convivencia: etapa final dos Séculos Escuros e primeiros precursores. 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Rexurdimento Pleno (1863-1888):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Desde </a:t>
            </a:r>
            <a:r>
              <a:rPr lang="gl-ES" sz="1600" i="1"/>
              <a:t>Cantares</a:t>
            </a:r>
            <a:r>
              <a:rPr lang="gl-ES" sz="1600"/>
              <a:t> </a:t>
            </a:r>
            <a:r>
              <a:rPr lang="gl-ES" sz="1600" i="1"/>
              <a:t>Gallegos </a:t>
            </a:r>
            <a:r>
              <a:rPr lang="gl-ES" sz="1600"/>
              <a:t>– ata publicación da última obra dun dos tres grandes (</a:t>
            </a:r>
            <a:r>
              <a:rPr lang="gl-ES" sz="1600" i="1"/>
              <a:t>O Divino Sainete</a:t>
            </a:r>
            <a:r>
              <a:rPr lang="gl-ES" sz="1600"/>
              <a:t> de Curros).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Maior esplendor.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Poesía (teatro e narrativa, algo).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Concursos + gramáticas e dicionarios + Editorial + Prensa.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Depresión Finisecular (1889-1914):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Dende </a:t>
            </a:r>
            <a:r>
              <a:rPr lang="gl-ES" sz="1600" i="1"/>
              <a:t>O Divino Sainete – </a:t>
            </a:r>
            <a:r>
              <a:rPr lang="gl-ES" sz="1600"/>
              <a:t>ata o inicio da I Guerra Mundial.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Forte declive.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Cuantitativamente: alto; cualitativamente: baixo.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Asentamento: narrativa e teatro.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Modernismo hispanoamericano + ideoloxía da Xeración do 98 =&gt; forte ideoloxía castelanista.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gl-ES" sz="160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797425"/>
            <a:ext cx="1223962" cy="187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650" y="115888"/>
            <a:ext cx="1223963" cy="180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/>
              <a:t>REXURDIMENTO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1400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Obxectivos: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Troco na consideración negativa do galego.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Argumentos: Prestixio + Utilidade + Identidade.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Ampliación os eidos de uso do galego.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Literatura, prensa, recoñecemento oficial, ensino, vida oficial e eclesiástica.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Estudo, perfeccionamento e depuración do galego.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Dicionarios e gramáticas, xérmolo do galego estándar.</a:t>
            </a:r>
          </a:p>
          <a:p>
            <a:pPr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Iniciativas e eidos de uso.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Historiografía.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Defensa do pasado celta =&gt; “Pobo con Historia”.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Filoloxía.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Dicionarios e gramáticas.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Tendencia foneticista vs. Tendencia etimoloxista.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Prensa.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Galego: total ou parte.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Trampolín da cultura e os intereses de Galicia.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Folclore.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Compilacións de literatura oral popular + reivindicación da beleza da etnografía galega.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Música.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Creación de coros e orfeóns.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Divulgación de todo tipo de materiais.</a:t>
            </a:r>
          </a:p>
          <a:p>
            <a:pPr lvl="1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Literatura.</a:t>
            </a:r>
          </a:p>
          <a:p>
            <a:pPr lvl="2">
              <a:lnSpc>
                <a:spcPct val="80000"/>
              </a:lnSpc>
              <a:spcBef>
                <a:spcPts val="3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200"/>
              <a:t>Recuperación xéneros literarios + certames + primeiras editoriais.</a:t>
            </a:r>
          </a:p>
          <a:p>
            <a:pPr>
              <a:lnSpc>
                <a:spcPct val="80000"/>
              </a:lnSpc>
              <a:spcBef>
                <a:spcPts val="300"/>
              </a:spcBef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gl-ES" sz="120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260350"/>
            <a:ext cx="2016125" cy="3168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</a:t>
            </a:r>
            <a:br>
              <a:rPr lang="gl-ES" sz="4000"/>
            </a:br>
            <a:r>
              <a:rPr lang="gl-ES" sz="4000"/>
              <a:t>PRECURSORES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1833: Isabel II : de novo enmudece.</a:t>
            </a:r>
          </a:p>
          <a:p>
            <a:pPr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 i="1"/>
              <a:t>Album de la Caridad</a:t>
            </a:r>
            <a:r>
              <a:rPr lang="gl-ES" sz="2000"/>
              <a:t> (1862):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Textos dos Xogos Florais da Coruña (1861).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Contido: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Composicións premiadas.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/>
              <a:t>“Mosaico poético de nuestros vates gallegos contemporáneos”.</a:t>
            </a:r>
          </a:p>
          <a:p>
            <a:pPr>
              <a:lnSpc>
                <a:spcPct val="8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000"/>
              <a:t>Autores: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Antonio Benito Fandiño: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 i="1"/>
              <a:t>A Casamenteira</a:t>
            </a:r>
            <a:r>
              <a:rPr lang="gl-ES" sz="1600"/>
              <a:t> (1849):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Escrito 1812 no cárcere.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Obra de teatro de 16 escenas en 3 cadros.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Tema: casamentos amañados (papel das casamenteiras). 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800"/>
              <a:t>Nicomedes Pastor Díaz: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 i="1"/>
              <a:t>A Alborada</a:t>
            </a:r>
            <a:r>
              <a:rPr lang="gl-ES" sz="1600"/>
              <a:t> (1828):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Poema amoroso.</a:t>
            </a:r>
          </a:p>
          <a:p>
            <a:pPr lvl="2">
              <a:lnSpc>
                <a:spcPct val="80000"/>
              </a:lnSpc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600" i="1"/>
              <a:t>Égloga de Belmiro e Benigno</a:t>
            </a:r>
            <a:r>
              <a:rPr lang="gl-ES" sz="1600"/>
              <a:t>:</a:t>
            </a:r>
          </a:p>
          <a:p>
            <a:pPr lvl="3">
              <a:lnSpc>
                <a:spcPct val="80000"/>
              </a:lnSpc>
              <a:spcBef>
                <a:spcPts val="3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1400"/>
              <a:t>2 pastores dialogan sobre as tristuras do amor.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</a:t>
            </a:r>
            <a:br>
              <a:rPr lang="gl-ES" sz="4000"/>
            </a:br>
            <a:r>
              <a:rPr lang="gl-ES" sz="4000"/>
              <a:t>PRECURSORES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lvl="1">
              <a:lnSpc>
                <a:spcPct val="80000"/>
              </a:lnSpc>
              <a:spcBef>
                <a:spcPts val="6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400"/>
              <a:t>Alberto Camino:</a:t>
            </a:r>
          </a:p>
          <a:p>
            <a:pPr lvl="2">
              <a:lnSpc>
                <a:spcPct val="80000"/>
              </a:lnSpc>
              <a:spcBef>
                <a:spcPts val="5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000"/>
              <a:t>Compón:</a:t>
            </a:r>
          </a:p>
          <a:p>
            <a:pPr lvl="3">
              <a:lnSpc>
                <a:spcPct val="80000"/>
              </a:lnSpc>
              <a:spcBef>
                <a:spcPts val="4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800"/>
              <a:t>Vilancicos para o Hospicio compostelán.</a:t>
            </a:r>
          </a:p>
          <a:p>
            <a:pPr lvl="3">
              <a:lnSpc>
                <a:spcPct val="80000"/>
              </a:lnSpc>
              <a:spcBef>
                <a:spcPts val="4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800"/>
              <a:t>Poemas variados.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400"/>
              <a:t>Francisco Añón Paz:</a:t>
            </a:r>
          </a:p>
          <a:p>
            <a:pPr lvl="2">
              <a:lnSpc>
                <a:spcPct val="80000"/>
              </a:lnSpc>
              <a:spcBef>
                <a:spcPts val="5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000"/>
              <a:t>Poema </a:t>
            </a:r>
            <a:r>
              <a:rPr lang="gl-ES" sz="2000" i="1"/>
              <a:t>“A Galicia”:</a:t>
            </a:r>
          </a:p>
          <a:p>
            <a:pPr lvl="3">
              <a:lnSpc>
                <a:spcPct val="80000"/>
              </a:lnSpc>
              <a:spcBef>
                <a:spcPts val="4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800"/>
              <a:t>Gaña os Xogos Florais da Coruña de 1861.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400"/>
              <a:t>Xoán Manuel Pintos:</a:t>
            </a:r>
          </a:p>
          <a:p>
            <a:pPr lvl="2">
              <a:lnSpc>
                <a:spcPct val="80000"/>
              </a:lnSpc>
              <a:spcBef>
                <a:spcPts val="50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2000" i="1"/>
              <a:t>A Gaita Gallega</a:t>
            </a:r>
            <a:r>
              <a:rPr lang="gl-ES" sz="2000"/>
              <a:t>:</a:t>
            </a:r>
          </a:p>
          <a:p>
            <a:pPr lvl="3">
              <a:lnSpc>
                <a:spcPct val="80000"/>
              </a:lnSpc>
              <a:spcBef>
                <a:spcPts val="4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800"/>
              <a:t>7 foliadas.</a:t>
            </a:r>
          </a:p>
          <a:p>
            <a:pPr lvl="3">
              <a:lnSpc>
                <a:spcPct val="80000"/>
              </a:lnSpc>
              <a:spcBef>
                <a:spcPts val="4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800"/>
              <a:t>Prosa e verso.</a:t>
            </a:r>
          </a:p>
          <a:p>
            <a:pPr lvl="3">
              <a:lnSpc>
                <a:spcPct val="80000"/>
              </a:lnSpc>
              <a:spcBef>
                <a:spcPts val="4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800"/>
              <a:t>Castelá, galego e latín.</a:t>
            </a:r>
          </a:p>
          <a:p>
            <a:pPr lvl="3">
              <a:lnSpc>
                <a:spcPct val="80000"/>
              </a:lnSpc>
              <a:spcBef>
                <a:spcPts val="4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800"/>
              <a:t>Intención: Exaltación e aprendizaxe do galego.</a:t>
            </a:r>
          </a:p>
          <a:p>
            <a:pPr lvl="3">
              <a:lnSpc>
                <a:spcPct val="80000"/>
              </a:lnSpc>
              <a:spcBef>
                <a:spcPts val="450"/>
              </a:spcBef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gl-ES" sz="1800"/>
              <a:t>Un gaiteiro galego e un tamborileiro discuten sobre a lingua.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ROSALÍA DE CASTRO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Mito: chorona + santiña + romántica rezagada + inconsciente da súa relevancia.</a:t>
            </a:r>
          </a:p>
          <a:p>
            <a:pPr>
              <a:lnSpc>
                <a:spcPct val="8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Realidade: culta + contestataria (pioneira e fortes concepcións) + rexa +consciente da súa relevancia.</a:t>
            </a:r>
          </a:p>
          <a:p>
            <a:pPr>
              <a:lnSpc>
                <a:spcPct val="8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Problemas para publicar &lt;= poucos lectores.</a:t>
            </a:r>
          </a:p>
          <a:p>
            <a:pPr>
              <a:lnSpc>
                <a:spcPct val="8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Recibe constantes ataques + abandono.</a:t>
            </a:r>
          </a:p>
          <a:p>
            <a:pPr>
              <a:lnSpc>
                <a:spcPct val="8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Romántica?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Nunca actitude escapista; sempre coa realidade.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Non actitude individualista; actitude solidaria e crítica.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Non cursilería e finximento; ton de sinceridade.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Temas graves tratados dun xeito máis serio e fondo.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5888"/>
            <a:ext cx="1079500" cy="144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gl-ES" sz="4000"/>
              <a:t>REXURDIMENTO: PLENO:</a:t>
            </a:r>
            <a:br>
              <a:rPr lang="gl-ES" sz="4000"/>
            </a:br>
            <a:r>
              <a:rPr lang="gl-ES" sz="4000"/>
              <a:t>ROSALÍA DE CASTRO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Alta sensibilidade social:</a:t>
            </a:r>
          </a:p>
          <a:p>
            <a:pPr lvl="1"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Defensa da cultura, lingua e idiosincrasia galegas.</a:t>
            </a:r>
          </a:p>
          <a:p>
            <a:pPr lvl="1"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Defensa dos valores sociais e morais galegos.</a:t>
            </a:r>
          </a:p>
          <a:p>
            <a:pPr lvl="1"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Identificación cos problemas do pobo (mulleres).</a:t>
            </a:r>
          </a:p>
          <a:p>
            <a:pPr lvl="1"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Denuncia das inxustizas cos galegos.</a:t>
            </a:r>
          </a:p>
          <a:p>
            <a:pPr lvl="1"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Reivindicación dos dereitos da muller.</a:t>
            </a:r>
          </a:p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800"/>
              <a:t>Feminismo: contra os patróns establecidos:</a:t>
            </a:r>
          </a:p>
          <a:p>
            <a:pPr lvl="1"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93% mulleres analfabetas.</a:t>
            </a:r>
          </a:p>
          <a:p>
            <a:pPr lvl="1"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gl-ES" sz="2400"/>
              <a:t>Escritoras: castelán + temas “de mulleres”.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115888"/>
            <a:ext cx="1295400" cy="208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2081</Words>
  <PresentationFormat>Presentación en pantalla (4:3)</PresentationFormat>
  <Paragraphs>375</Paragraphs>
  <Slides>23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6" baseType="lpstr">
      <vt:lpstr>Times New Roman</vt:lpstr>
      <vt:lpstr>Arial</vt:lpstr>
      <vt:lpstr>Tema de Office</vt:lpstr>
      <vt:lpstr>REXURDIMENTO</vt:lpstr>
      <vt:lpstr>PERIODIZACIÓN DA LITERATURA GALEGA</vt:lpstr>
      <vt:lpstr>REXURDIMENTO</vt:lpstr>
      <vt:lpstr>REXURDIMENTO</vt:lpstr>
      <vt:lpstr>REXURDIMENTO</vt:lpstr>
      <vt:lpstr>REXURDIMENTO: PRECURSORES</vt:lpstr>
      <vt:lpstr>REXURDIMENTO: PRECURSORES</vt:lpstr>
      <vt:lpstr>REXURDIMENTO: PLENO: ROSALÍA DE CASTRO</vt:lpstr>
      <vt:lpstr>REXURDIMENTO: PLENO: ROSALÍA DE CASTRO</vt:lpstr>
      <vt:lpstr>REXURDIMENTO: PLENO: ROSALÍA DE CASTRO</vt:lpstr>
      <vt:lpstr>REXURDIMENTO: PLENO: ROSALÍA DE CASTRO</vt:lpstr>
      <vt:lpstr>REXURDIMENTO: PLENO: ROSALÍA DE CASTRO</vt:lpstr>
      <vt:lpstr>REXURDIMENTO: PLENO: ROSALÍA DE CASTRO</vt:lpstr>
      <vt:lpstr>REXURDIMENTO: PLENO: EDUARDO PONDAL</vt:lpstr>
      <vt:lpstr>REXURDIMENTO: PLENO: EDUARDO PONDAL</vt:lpstr>
      <vt:lpstr>REXURDIMENTO: PLENO: EDUARDO PONDAL</vt:lpstr>
      <vt:lpstr>REXURDIMENTO: PLENO: EDUARDO PONDAL</vt:lpstr>
      <vt:lpstr>REXURDIMENTO: PLENO: CURROS ENRÍQUEZ</vt:lpstr>
      <vt:lpstr>REXURDIMENTO: PLENO: CURROS ENRÍQUEZ</vt:lpstr>
      <vt:lpstr>REXURDIMENTO: PLENO: CURROS ENRÍQUEZ</vt:lpstr>
      <vt:lpstr>REXURDIMENTO: PLENO: CURROS ENRÍQUEZ</vt:lpstr>
      <vt:lpstr>REXURDIMENTO:  DECADENCIA FINISECULAR: PROSA E TEATRO</vt:lpstr>
      <vt:lpstr>REXURDIMENTO:  DECADENCIA FINISECULAR: PROSA E TEATRO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Guille</dc:creator>
  <cp:lastModifiedBy>Benito</cp:lastModifiedBy>
  <cp:revision>1</cp:revision>
  <dcterms:modified xsi:type="dcterms:W3CDTF">2014-04-09T21:14:10Z</dcterms:modified>
</cp:coreProperties>
</file>